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56" r:id="rId2"/>
    <p:sldId id="302" r:id="rId3"/>
    <p:sldId id="295" r:id="rId4"/>
    <p:sldId id="296" r:id="rId5"/>
    <p:sldId id="298" r:id="rId6"/>
    <p:sldId id="299" r:id="rId7"/>
    <p:sldId id="301" r:id="rId8"/>
    <p:sldId id="300" r:id="rId9"/>
    <p:sldId id="263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4C0026"/>
    <a:srgbClr val="000000"/>
    <a:srgbClr val="E0C2DC"/>
    <a:srgbClr val="CD9BC6"/>
    <a:srgbClr val="EBE5EA"/>
    <a:srgbClr val="9393FF"/>
    <a:srgbClr val="EEE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EB1E3-37C2-476F-8FAB-AB474F103C6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38871-83EE-40AE-93B8-7706C7C73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7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0F3B8F-1707-4C8B-B72A-6B741B8A4A67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72707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72708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09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0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1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2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3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4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5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6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7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8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19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20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2721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7272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272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72724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2725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2726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BE8F946-D053-4C48-A81B-724C9443F9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6C04F-9FF5-48AC-A8F5-0CE408E96AE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38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B01CD-0FB7-4728-9DC6-4F6E57E56FA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1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48842-DBBC-48E9-B2CE-B47B98138D5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173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0F473-BD5D-4C50-BDBF-DAE2180DC7A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17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A638C-9BCB-4A82-A4DE-F843DCC87F6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374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2259A-CBA3-4646-80D1-AEB4A63320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56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32394-0DFC-492A-AC35-9AB0E7DEC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32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A222A-C3A0-4BF5-955F-5FE691E03B4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15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08D0A-F7ED-483D-AE28-F759D2E895D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33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04D57E-6F6F-42EF-8098-EE624FE8FA1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615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744DC89-C5C9-4CA1-B033-70EDC6CEDD9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28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E95D7FF-2444-43E6-BF9F-A1983D71ED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45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71683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71684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85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86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87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88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89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90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91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92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93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94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95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96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1697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7169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69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7170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7170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9FF304-33BB-473A-B371-7393E6B6988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170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87;&#1088;&#1086;\Downloads\&#1073;&#1077;&#1089;&#1087;&#1086;&#1083;&#1086;&#1077;%20&#1088;&#1072;&#1079;&#1084;&#1085;&#1086;&#1078;&#1077;&#1085;&#1080;&#1077;\&#1091;&#1088;&#1086;&#1082;\&#1074;&#1080;&#1076;&#1077;&#1086;%20&#8470;1.sw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../../../../Program%20Files/Physicon/Open%20Biology%202.6/content/chapter9/section1/paragraph7/theory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87;&#1088;&#1086;\Downloads\&#1073;&#1077;&#1089;&#1087;&#1086;&#1083;&#1086;&#1077;%20&#1088;&#1072;&#1079;&#1084;&#1085;&#1086;&#1078;&#1077;&#1085;&#1080;&#1077;\&#1091;&#1088;&#1086;&#1082;\&#1074;&#1080;&#1076;&#1077;&#1086;%20&#8470;3.sw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2664024"/>
          </a:xfrm>
        </p:spPr>
        <p:txBody>
          <a:bodyPr/>
          <a:lstStyle/>
          <a:p>
            <a:r>
              <a:rPr lang="ru-RU" b="1" dirty="0">
                <a:effectLst/>
                <a:latin typeface="Arial"/>
                <a:ea typeface="+mj-ea"/>
                <a:cs typeface="+mj-cs"/>
              </a:rPr>
              <a:t>Размножение – это одно из фундаментальных  свойств живого. В основе которого лежит деление и рост клеток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itchFamily="34" charset="0"/>
            </a:endParaRP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856680" y="1988840"/>
            <a:ext cx="7561262" cy="20891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53125"/>
              </a:avLst>
            </a:prstTxWarp>
          </a:bodyPr>
          <a:lstStyle/>
          <a:p>
            <a:pPr algn="ctr"/>
            <a:r>
              <a:rPr lang="uk-UA" sz="3600" b="1" kern="10" dirty="0" err="1">
                <a:ln w="57150">
                  <a:solidFill>
                    <a:srgbClr val="4C002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Бесполое</a:t>
            </a:r>
            <a:r>
              <a:rPr lang="uk-UA" sz="3600" b="1" kern="10" dirty="0">
                <a:ln w="57150">
                  <a:solidFill>
                    <a:srgbClr val="4C002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3600" b="1" kern="10" dirty="0" err="1">
                <a:ln w="57150">
                  <a:solidFill>
                    <a:srgbClr val="4C002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размножение</a:t>
            </a:r>
            <a:endParaRPr lang="uk-UA" sz="3600" b="1" kern="10" dirty="0">
              <a:ln w="57150">
                <a:solidFill>
                  <a:srgbClr val="4C0026"/>
                </a:solidFill>
                <a:round/>
                <a:headEnd/>
                <a:tailEnd/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71" name="Picture 23" descr="gid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744" y="3687628"/>
            <a:ext cx="2284289" cy="292226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it10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608" y="3687628"/>
            <a:ext cx="2502360" cy="293610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Бесполое размножение – это способ размножения организмов, при котором начало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новым особям дает одна или несколько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соматических клеток материнского организма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itchFamily="34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472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идео №1.swf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При </a:t>
            </a:r>
            <a:r>
              <a:rPr lang="ru-RU" sz="2800" b="1" i="1" smtClean="0"/>
              <a:t>бесполом размножении</a:t>
            </a:r>
            <a:r>
              <a:rPr lang="ru-RU" sz="2800" smtClean="0"/>
              <a:t> имеется только один родитель. В результате образуется потомство (</a:t>
            </a:r>
            <a:r>
              <a:rPr lang="ru-RU" sz="2800" b="1" i="1" smtClean="0"/>
              <a:t>клон</a:t>
            </a:r>
            <a:r>
              <a:rPr lang="ru-RU" sz="2800" smtClean="0"/>
              <a:t>), генетически идентичное родителю; только в результате случайных мутаций генетический материал может измениться.</a:t>
            </a:r>
          </a:p>
          <a:p>
            <a:pPr eaLnBrk="1" hangingPunct="1"/>
            <a:r>
              <a:rPr lang="ru-RU" sz="2800" smtClean="0"/>
              <a:t>Одноклеточные организмы размножаются посредством </a:t>
            </a:r>
            <a:r>
              <a:rPr lang="ru-RU" sz="2800" smtClean="0">
                <a:hlinkClick r:id="rId2" action="ppaction://hlinkfile"/>
              </a:rPr>
              <a:t>деления</a:t>
            </a:r>
            <a:r>
              <a:rPr lang="ru-RU" sz="2800" smtClean="0"/>
              <a:t> (митоза). </a:t>
            </a:r>
          </a:p>
        </p:txBody>
      </p:sp>
    </p:spTree>
    <p:extLst>
      <p:ext uri="{BB962C8B-B14F-4D97-AF65-F5344CB8AC3E}">
        <p14:creationId xmlns:p14="http://schemas.microsoft.com/office/powerpoint/2010/main" val="316560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3563938" y="188913"/>
            <a:ext cx="20574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Размножение</a:t>
            </a:r>
            <a:endParaRPr lang="ru-RU" sz="240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71500" y="928688"/>
            <a:ext cx="2544763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У одноклеточных 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организмов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6143625" y="928688"/>
            <a:ext cx="257175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chemeClr val="hlink"/>
                </a:solidFill>
              </a:rPr>
              <a:t>У многоклеточных</a:t>
            </a:r>
          </a:p>
          <a:p>
            <a:pPr algn="ctr" eaLnBrk="1" hangingPunct="1"/>
            <a:r>
              <a:rPr lang="ru-RU" b="1">
                <a:solidFill>
                  <a:schemeClr val="hlink"/>
                </a:solidFill>
              </a:rPr>
              <a:t>организмов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71500" y="1714500"/>
            <a:ext cx="3214688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793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buFont typeface="Times New Roman" pitchFamily="18" charset="0"/>
              <a:buNone/>
            </a:pPr>
            <a:r>
              <a:rPr lang="ru-RU" b="1">
                <a:solidFill>
                  <a:srgbClr val="6600CC"/>
                </a:solidFill>
              </a:rPr>
              <a:t>Бинарное деление</a:t>
            </a:r>
          </a:p>
          <a:p>
            <a:pPr lvl="1" algn="ctr" eaLnBrk="1" hangingPunct="1"/>
            <a:r>
              <a:rPr lang="ru-RU" sz="1600" b="1">
                <a:solidFill>
                  <a:srgbClr val="6600CC"/>
                </a:solidFill>
              </a:rPr>
              <a:t>(деление клетки пополам).</a:t>
            </a:r>
          </a:p>
          <a:p>
            <a:pPr lvl="1" algn="ctr" eaLnBrk="1" hangingPunct="1"/>
            <a:r>
              <a:rPr lang="ru-RU" sz="1600" b="1">
                <a:solidFill>
                  <a:srgbClr val="6600CC"/>
                </a:solidFill>
              </a:rPr>
              <a:t>Пример: амёбы, водоросли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500063" y="3071813"/>
            <a:ext cx="3214687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6600CC"/>
                </a:solidFill>
              </a:rPr>
              <a:t>     Шизогония</a:t>
            </a:r>
          </a:p>
          <a:p>
            <a:pPr algn="ctr" eaLnBrk="1" hangingPunct="1"/>
            <a:r>
              <a:rPr lang="ru-RU" sz="1600" b="1">
                <a:solidFill>
                  <a:srgbClr val="6600CC"/>
                </a:solidFill>
              </a:rPr>
              <a:t>     (множественное деление)</a:t>
            </a:r>
          </a:p>
          <a:p>
            <a:pPr algn="ctr" eaLnBrk="1" hangingPunct="1"/>
            <a:r>
              <a:rPr lang="ru-RU" sz="1600" b="1">
                <a:solidFill>
                  <a:srgbClr val="6600CC"/>
                </a:solidFill>
              </a:rPr>
              <a:t>Пример: малярийный</a:t>
            </a:r>
          </a:p>
          <a:p>
            <a:pPr algn="ctr" eaLnBrk="1" hangingPunct="1"/>
            <a:r>
              <a:rPr lang="ru-RU" sz="1600" b="1">
                <a:solidFill>
                  <a:srgbClr val="6600CC"/>
                </a:solidFill>
              </a:rPr>
              <a:t>плазмодий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5429250" y="2928938"/>
            <a:ext cx="3286125" cy="1285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793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buFont typeface="Times New Roman" pitchFamily="18" charset="0"/>
              <a:buNone/>
            </a:pPr>
            <a:r>
              <a:rPr lang="ru-RU" b="1">
                <a:solidFill>
                  <a:srgbClr val="009900"/>
                </a:solidFill>
              </a:rPr>
              <a:t>Вегетативное размножение</a:t>
            </a:r>
          </a:p>
          <a:p>
            <a:pPr lvl="1" algn="ctr" eaLnBrk="1" hangingPunct="1"/>
            <a:r>
              <a:rPr lang="ru-RU" sz="1600" b="1">
                <a:solidFill>
                  <a:srgbClr val="009900"/>
                </a:solidFill>
              </a:rPr>
              <a:t>( новый организм из части материнского ).</a:t>
            </a:r>
          </a:p>
          <a:p>
            <a:pPr lvl="1" algn="ctr" eaLnBrk="1" hangingPunct="1"/>
            <a:r>
              <a:rPr lang="ru-RU" sz="1600" b="1">
                <a:solidFill>
                  <a:srgbClr val="009900"/>
                </a:solidFill>
              </a:rPr>
              <a:t>Пример: растения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5357813" y="1714500"/>
            <a:ext cx="3286125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809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buFont typeface="Times New Roman" pitchFamily="18" charset="0"/>
              <a:buNone/>
            </a:pPr>
            <a:r>
              <a:rPr lang="ru-RU" b="1">
                <a:solidFill>
                  <a:srgbClr val="009900"/>
                </a:solidFill>
              </a:rPr>
              <a:t>Спорообразование </a:t>
            </a:r>
            <a:r>
              <a:rPr lang="ru-RU" sz="1600" b="1">
                <a:solidFill>
                  <a:srgbClr val="009900"/>
                </a:solidFill>
              </a:rPr>
              <a:t>(образование спор)</a:t>
            </a:r>
          </a:p>
          <a:p>
            <a:pPr lvl="1" algn="ctr" eaLnBrk="1" hangingPunct="1">
              <a:buFont typeface="Times New Roman" pitchFamily="18" charset="0"/>
              <a:buNone/>
            </a:pPr>
            <a:r>
              <a:rPr lang="ru-RU" sz="1600" b="1">
                <a:solidFill>
                  <a:srgbClr val="009900"/>
                </a:solidFill>
              </a:rPr>
              <a:t>Пример: водоросли, папоротники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500063" y="4286250"/>
            <a:ext cx="3214687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793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buFont typeface="Times New Roman" pitchFamily="18" charset="0"/>
              <a:buNone/>
            </a:pPr>
            <a:r>
              <a:rPr lang="ru-RU" b="1">
                <a:solidFill>
                  <a:srgbClr val="6600CC"/>
                </a:solidFill>
              </a:rPr>
              <a:t>Почкование </a:t>
            </a:r>
            <a:r>
              <a:rPr lang="ru-RU" sz="1600" b="1">
                <a:solidFill>
                  <a:srgbClr val="6600CC"/>
                </a:solidFill>
              </a:rPr>
              <a:t>(образование почки и ее отделение)</a:t>
            </a:r>
          </a:p>
          <a:p>
            <a:pPr lvl="1" eaLnBrk="1" hangingPunct="1"/>
            <a:r>
              <a:rPr lang="ru-RU" sz="1600" b="1">
                <a:solidFill>
                  <a:srgbClr val="6600CC"/>
                </a:solidFill>
              </a:rPr>
              <a:t>Пример: дрожжи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500063" y="5429250"/>
            <a:ext cx="3214687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809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buFont typeface="Times New Roman" pitchFamily="18" charset="0"/>
              <a:buNone/>
            </a:pPr>
            <a:r>
              <a:rPr lang="ru-RU" b="1">
                <a:solidFill>
                  <a:srgbClr val="6600CC"/>
                </a:solidFill>
              </a:rPr>
              <a:t>Спорообразование </a:t>
            </a:r>
            <a:r>
              <a:rPr lang="ru-RU" sz="1600" b="1">
                <a:solidFill>
                  <a:srgbClr val="6600CC"/>
                </a:solidFill>
              </a:rPr>
              <a:t>(образование спор)</a:t>
            </a:r>
          </a:p>
          <a:p>
            <a:pPr lvl="1" algn="ctr" eaLnBrk="1" hangingPunct="1">
              <a:buFont typeface="Times New Roman" pitchFamily="18" charset="0"/>
              <a:buNone/>
            </a:pPr>
            <a:r>
              <a:rPr lang="ru-RU" sz="1600" b="1">
                <a:solidFill>
                  <a:srgbClr val="6600CC"/>
                </a:solidFill>
              </a:rPr>
              <a:t>Пример: водоросли, простейшие</a:t>
            </a: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3500438" y="928688"/>
            <a:ext cx="20574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>
                <a:solidFill>
                  <a:srgbClr val="3399FF"/>
                </a:solidFill>
              </a:rPr>
              <a:t>бесполое</a:t>
            </a:r>
            <a:endParaRPr lang="ru-RU" sz="2400">
              <a:solidFill>
                <a:srgbClr val="3399FF"/>
              </a:solidFill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5429250" y="4357688"/>
            <a:ext cx="3357563" cy="1285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793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/>
            <a:r>
              <a:rPr lang="ru-RU" b="1">
                <a:solidFill>
                  <a:srgbClr val="009900"/>
                </a:solidFill>
              </a:rPr>
              <a:t>Фрагментация</a:t>
            </a:r>
          </a:p>
          <a:p>
            <a:pPr lvl="1" algn="ctr" eaLnBrk="1" hangingPunct="1"/>
            <a:r>
              <a:rPr lang="ru-RU" sz="1600" b="1">
                <a:solidFill>
                  <a:srgbClr val="009900"/>
                </a:solidFill>
              </a:rPr>
              <a:t>( разделение тела на части ).</a:t>
            </a:r>
          </a:p>
          <a:p>
            <a:pPr lvl="1" algn="ctr" eaLnBrk="1" hangingPunct="1"/>
            <a:r>
              <a:rPr lang="ru-RU" sz="1600" b="1">
                <a:solidFill>
                  <a:srgbClr val="009900"/>
                </a:solidFill>
              </a:rPr>
              <a:t>Пример: дождевой червь</a:t>
            </a:r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5500688" y="5786438"/>
            <a:ext cx="3214687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793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buFont typeface="Times New Roman" pitchFamily="18" charset="0"/>
              <a:buNone/>
            </a:pPr>
            <a:r>
              <a:rPr lang="ru-RU" b="1">
                <a:solidFill>
                  <a:srgbClr val="00B050"/>
                </a:solidFill>
              </a:rPr>
              <a:t>Почкование </a:t>
            </a:r>
            <a:r>
              <a:rPr lang="ru-RU" sz="1600" b="1">
                <a:solidFill>
                  <a:srgbClr val="00B050"/>
                </a:solidFill>
              </a:rPr>
              <a:t>(образование почки и ее отделение)</a:t>
            </a:r>
          </a:p>
          <a:p>
            <a:pPr lvl="1" eaLnBrk="1" hangingPunct="1"/>
            <a:r>
              <a:rPr lang="ru-RU" sz="1600" b="1">
                <a:solidFill>
                  <a:srgbClr val="00B050"/>
                </a:solidFill>
              </a:rPr>
              <a:t>Пример: гидра</a:t>
            </a:r>
          </a:p>
        </p:txBody>
      </p:sp>
    </p:spTree>
    <p:extLst>
      <p:ext uri="{BB962C8B-B14F-4D97-AF65-F5344CB8AC3E}">
        <p14:creationId xmlns:p14="http://schemas.microsoft.com/office/powerpoint/2010/main" val="54314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  <p:bldP spid="3078" grpId="0" animBg="1"/>
      <p:bldP spid="3081" grpId="0" animBg="1"/>
      <p:bldP spid="3082" grpId="0" animBg="1"/>
      <p:bldP spid="3083" grpId="0" animBg="1"/>
      <p:bldP spid="3086" grpId="0" animBg="1"/>
      <p:bldP spid="3089" grpId="0" animBg="1"/>
      <p:bldP spid="3090" grpId="0" animBg="1"/>
      <p:bldP spid="3091" grpId="0" animBg="1"/>
      <p:bldP spid="21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идео №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идео №3.swf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5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1771650" y="549275"/>
            <a:ext cx="56007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Arial" charset="0"/>
              </a:rPr>
              <a:t>Преимущества и недостатки бесполого размножения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356823" y="1628800"/>
            <a:ext cx="8679673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400" b="1" u="sng" dirty="0">
                <a:latin typeface="Arial" charset="0"/>
              </a:rPr>
              <a:t>Преимущества:</a:t>
            </a:r>
          </a:p>
          <a:p>
            <a:r>
              <a:rPr lang="ru-RU" sz="2000" dirty="0">
                <a:solidFill>
                  <a:srgbClr val="4C0026"/>
                </a:solidFill>
                <a:latin typeface="Arial" charset="0"/>
              </a:rPr>
              <a:t> </a:t>
            </a:r>
            <a:r>
              <a:rPr lang="ru-RU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charset="0"/>
              </a:rPr>
              <a:t>происходит просто, не нужно тратить время и энергию для поиска  партнера; </a:t>
            </a:r>
          </a:p>
          <a:p>
            <a:r>
              <a:rPr lang="ru-RU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charset="0"/>
              </a:rPr>
              <a:t> численность организмов увеличивается относительно быстро; </a:t>
            </a:r>
          </a:p>
          <a:p>
            <a:r>
              <a:rPr lang="ru-RU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charset="0"/>
              </a:rPr>
              <a:t> в неизменных условиях среды создаются безграничные возможности повышения численности организмов со сходной наследственностью – организмов, хорошо приспособленных к жизни в этих конкретных условиях.</a:t>
            </a: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395288" y="4581525"/>
            <a:ext cx="83534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 b="1" u="sng" dirty="0" smtClean="0">
                <a:latin typeface="Arial" charset="0"/>
              </a:rPr>
              <a:t>Недостатки:</a:t>
            </a:r>
            <a:endParaRPr lang="ru-RU" sz="2400" b="1" u="sng" dirty="0">
              <a:latin typeface="Arial" charset="0"/>
            </a:endParaRPr>
          </a:p>
          <a:p>
            <a:r>
              <a:rPr lang="ru-RU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charset="0"/>
              </a:rPr>
              <a:t>Не обеспечивает выживание в изменчивой, непостоянной среде (новые признаки, которые могут оказаться полезными при изменении условий среды, при бесполом размножении появляется только в результате относительно редких ситуаций)</a:t>
            </a:r>
          </a:p>
        </p:txBody>
      </p:sp>
    </p:spTree>
    <p:extLst>
      <p:ext uri="{BB962C8B-B14F-4D97-AF65-F5344CB8AC3E}">
        <p14:creationId xmlns:p14="http://schemas.microsoft.com/office/powerpoint/2010/main" val="34585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1282700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</a:rPr>
              <a:t>Биологическая роль бесполого размножения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11188" y="1946275"/>
            <a:ext cx="8135937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>
                <a:latin typeface="Arial" charset="0"/>
              </a:rPr>
              <a:t> 	</a:t>
            </a:r>
            <a:r>
              <a:rPr lang="ru-RU" sz="2400" b="1">
                <a:latin typeface="Arial" charset="0"/>
              </a:rPr>
              <a:t>Бесполое размножение - позволяет сохранить неизменными свойства вида. В этом заключается важное биологическое значение этого типа размножения. </a:t>
            </a:r>
          </a:p>
          <a:p>
            <a:pPr algn="just"/>
            <a:r>
              <a:rPr lang="ru-RU" sz="2400" b="1">
                <a:latin typeface="Arial" charset="0"/>
              </a:rPr>
              <a:t>	</a:t>
            </a:r>
          </a:p>
          <a:p>
            <a:pPr algn="just"/>
            <a:r>
              <a:rPr lang="ru-RU" sz="2400" b="1">
                <a:latin typeface="Arial" charset="0"/>
              </a:rPr>
              <a:t>	Организмы, появившиеся бесполым путем, обычно развиваются значительно быстрее, чем появившиеся путем полового размножения. </a:t>
            </a:r>
          </a:p>
          <a:p>
            <a:pPr algn="just"/>
            <a:r>
              <a:rPr lang="ru-RU" sz="2400" b="1">
                <a:latin typeface="Arial" charset="0"/>
              </a:rPr>
              <a:t>	</a:t>
            </a:r>
          </a:p>
          <a:p>
            <a:pPr algn="just"/>
            <a:r>
              <a:rPr lang="ru-RU" sz="2400" b="1">
                <a:latin typeface="Arial" charset="0"/>
              </a:rPr>
              <a:t>	Они быстрее увеличивают свою численность и значительно быстрее осуществляют расселение на большие территории.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627</TotalTime>
  <Words>257</Words>
  <Application>Microsoft Office PowerPoint</Application>
  <PresentationFormat>Экран (4:3)</PresentationFormat>
  <Paragraphs>46</Paragraphs>
  <Slides>9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Сотрудничество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Биологическая роль бесполого размножения</vt:lpstr>
    </vt:vector>
  </TitlesOfParts>
  <Company>Семейка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Бесполое размножение</dc:title>
  <dc:creator>Мама</dc:creator>
  <cp:lastModifiedBy>RePack by Diakov</cp:lastModifiedBy>
  <cp:revision>67</cp:revision>
  <dcterms:created xsi:type="dcterms:W3CDTF">2007-10-26T11:11:52Z</dcterms:created>
  <dcterms:modified xsi:type="dcterms:W3CDTF">2017-01-30T19:09:31Z</dcterms:modified>
</cp:coreProperties>
</file>